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342" r:id="rId2"/>
    <p:sldId id="411" r:id="rId3"/>
    <p:sldId id="381" r:id="rId4"/>
    <p:sldId id="412" r:id="rId5"/>
    <p:sldId id="414" r:id="rId6"/>
    <p:sldId id="347" r:id="rId7"/>
    <p:sldId id="359" r:id="rId8"/>
    <p:sldId id="417" r:id="rId9"/>
    <p:sldId id="321" r:id="rId10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218" autoAdjust="0"/>
    <p:restoredTop sz="89247" autoAdjust="0"/>
  </p:normalViewPr>
  <p:slideViewPr>
    <p:cSldViewPr>
      <p:cViewPr>
        <p:scale>
          <a:sx n="96" d="100"/>
          <a:sy n="96" d="100"/>
        </p:scale>
        <p:origin x="-624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96" y="33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  <a:endParaRPr lang="en-US" noProof="0"/>
          </a:p>
          <a:p>
            <a:pPr lvl="1"/>
            <a:r>
              <a:rPr lang="he-IL" noProof="0"/>
              <a:t>רמה שנייה</a:t>
            </a:r>
            <a:endParaRPr lang="en-US" noProof="0"/>
          </a:p>
          <a:p>
            <a:pPr lvl="2"/>
            <a:r>
              <a:rPr lang="he-IL" noProof="0"/>
              <a:t>רמה שלישית</a:t>
            </a:r>
            <a:endParaRPr lang="en-US" noProof="0"/>
          </a:p>
          <a:p>
            <a:pPr lvl="3"/>
            <a:r>
              <a:rPr lang="he-IL" noProof="0"/>
              <a:t>רמה רביעית</a:t>
            </a:r>
            <a:endParaRPr lang="en-US" noProof="0"/>
          </a:p>
          <a:p>
            <a:pPr lvl="4"/>
            <a:r>
              <a:rPr lang="he-IL" noProof="0"/>
              <a:t>רמה חמישית</a:t>
            </a:r>
            <a:endParaRPr lang="en-US" noProof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fld id="{10716C8B-9F56-4B33-A2A0-653BC817165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FF179-18C4-4C2E-AE55-4F67FFD029B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4E09-803F-4897-84E1-632C31DE874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B4AAE-A2A4-445B-9AF9-24C57E0C30F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D2CAA-95CB-4840-B287-E206F5A249F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B80B3-D542-4B54-8C66-F716678FAB3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A38F7-694A-45A3-A449-E0C988B2D26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648C-95F0-458A-AC17-9C9A74ED173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4B4DD-B90C-4C48-86A9-60F7D5F0344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B76ED-7977-4B5A-9D42-09D10E3DB06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31E62-1E8B-4659-93B8-622C44B3BDE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ED6B5-B7A7-41B6-AEEA-965FF2F1639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9FA79-55E5-4D7E-80DC-B0238231E68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038A9A67-EAE5-47C1-B542-BFA549FA153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4" cstate="print">
            <a:lum bright="48000" contrast="-6000"/>
          </a:blip>
          <a:srcRect l="1584" t="2962" r="2605" b="33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&#1489;&#1493;&#1488;%20&#1513;&#1497;&#1512;%20&#1506;&#1489;&#1512;&#1497;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&#1513;&#1504;&#1493;&#1514;%20&#1492;&#1495;&#1502;&#1497;&#1513;&#1497;&#1501;%20&#1491;&#1497;&#1505;&#1511;%202/04-Lahakat%20Gaysot%20Hashiryon%20-%20Elifelet.mp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&#1492;&#1493;&#1512;&#1492;%20&#1502;&#1502;&#1496;&#1512;&#1492;%20-%20Hora%20Mamtera%20-%20&#1513;&#1493;&#1513;&#1504;&#1492;%20&#1491;&#1502;&#1488;&#1512;&#1497;.mp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02%20&#1513;&#1497;&#1512;&#1497;&#1501;%20&#1506;&#1491;%20&#1499;&#1488;&#1503;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484784"/>
            <a:ext cx="8229600" cy="4680520"/>
          </a:xfrm>
          <a:solidFill>
            <a:srgbClr val="F8F8F8">
              <a:alpha val="4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he-IL" dirty="0"/>
              <a:t/>
            </a:r>
            <a:br>
              <a:rPr lang="he-IL" dirty="0"/>
            </a:br>
            <a:r>
              <a:rPr lang="he-IL" dirty="0" smtClean="0"/>
              <a:t>"בין מגל לחרב"- </a:t>
            </a:r>
            <a:r>
              <a:rPr lang="he-IL" dirty="0"/>
              <a:t/>
            </a:r>
            <a:br>
              <a:rPr lang="he-IL" dirty="0"/>
            </a:br>
            <a:r>
              <a:rPr lang="he-IL" dirty="0"/>
              <a:t>השתקפות </a:t>
            </a:r>
            <a:r>
              <a:rPr lang="he-IL" dirty="0" smtClean="0"/>
              <a:t>קורות המדינה הצעירה בשירי</a:t>
            </a:r>
            <a:br>
              <a:rPr lang="he-IL" dirty="0" smtClean="0"/>
            </a:br>
            <a:r>
              <a:rPr lang="he-IL" dirty="0" smtClean="0"/>
              <a:t>שנות החמישים </a:t>
            </a: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endParaRPr lang="en-US" dirty="0"/>
          </a:p>
        </p:txBody>
      </p:sp>
      <p:pic>
        <p:nvPicPr>
          <p:cNvPr id="5" name="בוא שיר עברי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3573016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1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490066"/>
          </a:xfrm>
          <a:solidFill>
            <a:srgbClr val="F8F8F8">
              <a:alpha val="4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0" eaLnBrk="1" hangingPunct="1"/>
            <a:r>
              <a:rPr lang="he-IL" dirty="0"/>
              <a:t>שמור על הגבול- התיישבות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476672"/>
            <a:ext cx="493204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"</a:t>
            </a:r>
          </a:p>
          <a:p>
            <a:r>
              <a:rPr lang="he-IL" sz="1400" b="1" u="sng" dirty="0"/>
              <a:t>"גדר יישובי ספר תבטיח את גבולנו. התיישבות = הגנת הגבול.</a:t>
            </a:r>
          </a:p>
          <a:p>
            <a:r>
              <a:rPr lang="he-IL" sz="1400" b="1" u="sng" dirty="0"/>
              <a:t>המשך שימור ההישגים ממלחמת העצמאות.</a:t>
            </a:r>
          </a:p>
          <a:p>
            <a:endParaRPr lang="he-IL" sz="1400" dirty="0"/>
          </a:p>
        </p:txBody>
      </p:sp>
      <p:pic>
        <p:nvPicPr>
          <p:cNvPr id="1026" name="Picture 2" descr="C:\Users\fridman\Desktop\קיצור דרך לימודים\לימודים 2019\תיקיה חדשה\עבודת סמינר\שמור על הגבול אפריל 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72816"/>
            <a:ext cx="3491880" cy="350746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fridman\Downloads\PHOTO-2018-12-26-10-52-28.jpg"/>
          <p:cNvPicPr>
            <a:picLocks noChangeAspect="1" noChangeArrowheads="1"/>
          </p:cNvPicPr>
          <p:nvPr/>
        </p:nvPicPr>
        <p:blipFill>
          <a:blip r:embed="rId3" cstate="print"/>
          <a:srcRect t="17894" r="2783" b="11809"/>
          <a:stretch>
            <a:fillRect/>
          </a:stretch>
        </p:blipFill>
        <p:spPr bwMode="auto">
          <a:xfrm>
            <a:off x="0" y="1259426"/>
            <a:ext cx="5652120" cy="553676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604720" y="1277145"/>
            <a:ext cx="169168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"</a:t>
            </a:r>
          </a:p>
          <a:p>
            <a:r>
              <a:rPr lang="he-IL" sz="1400" b="1" u="sng" dirty="0"/>
              <a:t>שמור על הגבול</a:t>
            </a:r>
          </a:p>
          <a:p>
            <a:endParaRPr lang="he-IL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9469560" y="2332037"/>
            <a:ext cx="8229600" cy="4525963"/>
          </a:xfrm>
        </p:spPr>
        <p:txBody>
          <a:bodyPr/>
          <a:lstStyle/>
          <a:p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8F8">
              <a:alpha val="6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  <a:p>
            <a:endParaRPr lang="he-IL" dirty="0"/>
          </a:p>
          <a:p>
            <a:endParaRPr lang="en-US" dirty="0"/>
          </a:p>
        </p:txBody>
      </p:sp>
      <p:sp>
        <p:nvSpPr>
          <p:cNvPr id="1028" name="AutoShape 4" descr="https://blog.nli.org.il/wp-content/uploads/2018/06/%D7%A2%D7%95%D7%A8%D7%A7-%D7%94%D7%9C%D7%91-%D7%94%D7%A8%D7%90%D7%A9%D7%99-%D7%97%D7%99%D7%99%D7%9D-%D7%92%D7%95%D7%A8%D7%99-730x600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9" name="Picture 5" descr="C:\Users\fridman\Desktop\קיצור דרך לימודים\לימודים 2019\תיקיה חדשה\עבודת סמינר\עורק-הלב-הראשי-חיים-גורי-73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2082"/>
            <a:ext cx="8964488" cy="587591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solidFill>
            <a:srgbClr val="F8F8F8">
              <a:alpha val="4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0" eaLnBrk="1" hangingPunct="1"/>
            <a:r>
              <a:rPr lang="he-IL" dirty="0"/>
              <a:t>למרחב, 17.12.54 חיים גורי.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19872" y="0"/>
            <a:ext cx="5061248" cy="490066"/>
          </a:xfrm>
          <a:solidFill>
            <a:srgbClr val="F8F8F8">
              <a:alpha val="4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0" eaLnBrk="1" hangingPunct="1"/>
            <a:r>
              <a:rPr lang="en-US" sz="1400" b="1" dirty="0"/>
              <a:t>1954</a:t>
            </a:r>
            <a:r>
              <a:rPr lang="he-IL" sz="1400" b="1" dirty="0"/>
              <a:t>כעבור 5 שנים של נח"ל- לבון פרס </a:t>
            </a:r>
            <a:r>
              <a:rPr lang="he-IL" sz="1400" b="1" dirty="0" err="1"/>
              <a:t>ונחצ'ה</a:t>
            </a:r>
            <a:r>
              <a:rPr lang="he-IL" sz="1400" b="1" dirty="0"/>
              <a:t>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912" y="476672"/>
            <a:ext cx="169168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"</a:t>
            </a:r>
          </a:p>
          <a:p>
            <a:r>
              <a:rPr lang="he-IL" sz="1400" b="1" u="sng" dirty="0"/>
              <a:t>"השילוש הקדוש" של הנח"ל</a:t>
            </a:r>
          </a:p>
          <a:p>
            <a:r>
              <a:rPr lang="he-IL" sz="1400" b="1" u="sng" dirty="0"/>
              <a:t>לבון:</a:t>
            </a:r>
          </a:p>
          <a:p>
            <a:pPr marL="342900" indent="-342900">
              <a:buAutoNum type="arabicPeriod"/>
            </a:pPr>
            <a:r>
              <a:rPr lang="he-IL" sz="1400" b="1" dirty="0"/>
              <a:t>ערך הצבאי.</a:t>
            </a:r>
          </a:p>
          <a:p>
            <a:pPr marL="342900" indent="-342900">
              <a:buAutoNum type="arabicPeriod"/>
            </a:pPr>
            <a:r>
              <a:rPr lang="he-IL" sz="1400" b="1" dirty="0"/>
              <a:t>ערך העבודה החקלאית.</a:t>
            </a:r>
          </a:p>
          <a:p>
            <a:pPr marL="342900" indent="-342900">
              <a:buAutoNum type="arabicPeriod"/>
            </a:pPr>
            <a:r>
              <a:rPr lang="he-IL" sz="1400" b="1" dirty="0"/>
              <a:t>ערך חינוך האדם.</a:t>
            </a:r>
            <a:endParaRPr lang="he-IL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548680"/>
            <a:ext cx="356388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"</a:t>
            </a:r>
          </a:p>
          <a:p>
            <a:r>
              <a:rPr lang="he-IL" sz="1400" b="1" u="sng" dirty="0"/>
              <a:t>צוות הווי למועדים של הנח"ל- נחום היימן </a:t>
            </a:r>
            <a:r>
              <a:rPr lang="he-IL" sz="1400" b="1" u="sng" dirty="0" smtClean="0"/>
              <a:t>ונעמי </a:t>
            </a:r>
            <a:r>
              <a:rPr lang="he-IL" sz="1400" b="1" u="sng" dirty="0"/>
              <a:t>שמר- עין גדי.</a:t>
            </a:r>
          </a:p>
          <a:p>
            <a:endParaRPr lang="he-IL" sz="1400" dirty="0"/>
          </a:p>
        </p:txBody>
      </p:sp>
      <p:pic>
        <p:nvPicPr>
          <p:cNvPr id="1028" name="Picture 4" descr="C:\Users\fridman\Downloads\PHOTO-2018-12-26-11-10-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449" t="21212" r="32401" b="6061"/>
          <a:stretch>
            <a:fillRect/>
          </a:stretch>
        </p:blipFill>
        <p:spPr bwMode="auto">
          <a:xfrm>
            <a:off x="5652120" y="1268760"/>
            <a:ext cx="3204356" cy="549318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 descr="C:\Users\fridman\Downloads\PHOTO-2018-12-26-11-11-27.jpg"/>
          <p:cNvPicPr>
            <a:picLocks noChangeAspect="1" noChangeArrowheads="1"/>
          </p:cNvPicPr>
          <p:nvPr/>
        </p:nvPicPr>
        <p:blipFill rotWithShape="1">
          <a:blip r:embed="rId3" cstate="print"/>
          <a:srcRect t="10500" b="9401"/>
          <a:stretch/>
        </p:blipFill>
        <p:spPr bwMode="auto">
          <a:xfrm>
            <a:off x="107504" y="1025733"/>
            <a:ext cx="3855749" cy="549318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8F8F8">
              <a:alpha val="4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0" eaLnBrk="1" hangingPunct="1"/>
            <a:r>
              <a:rPr lang="he-IL" dirty="0"/>
              <a:t>1955- כותרת במחנה נח"ל- אש.</a:t>
            </a:r>
          </a:p>
        </p:txBody>
      </p:sp>
      <p:pic>
        <p:nvPicPr>
          <p:cNvPr id="3074" name="Picture 2" descr="C:\Users\fridman\Downloads\PHOTO-2018-12-26-11-23-3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6584" t="2123" r="4765" b="26271"/>
          <a:stretch/>
        </p:blipFill>
        <p:spPr bwMode="auto">
          <a:xfrm>
            <a:off x="1259633" y="1556792"/>
            <a:ext cx="6696744" cy="48572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solidFill>
            <a:srgbClr val="F8F8F8">
              <a:alpha val="4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0" eaLnBrk="1" hangingPunct="1"/>
            <a:r>
              <a:rPr lang="he-IL" dirty="0"/>
              <a:t>אליפלט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65104"/>
          </a:xfrm>
          <a:solidFill>
            <a:srgbClr val="F8F8F8">
              <a:alpha val="4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he-IL" sz="1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באוקט' 58 התגייסה תרצה אתר ללהקת גייסות השריון לאחר שאביה סגר זאת עם שאול ביבר.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he-IL" sz="1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בתמורה אלתרמן התחייב לכתבו שיר ללהקה.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he-IL" sz="1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זהו השיר הראשון והיחיד שאלתרמן כתב ללהקה צבאית.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he-IL" sz="1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פולני ביקשה מארגוב שיכתוב את הלחן, שיר זה החל שיתוף פעולה פורה בין השניים.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he-IL" sz="1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תרצה אתר הייתה הסולנית יחד עם יואב </a:t>
            </a:r>
            <a:r>
              <a:rPr lang="he-IL" sz="1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גרטל</a:t>
            </a:r>
            <a:r>
              <a:rPr lang="he-IL" sz="1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he-IL" sz="1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השיר לווה באקורדיון.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he-IL" sz="1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ביקורת אלף לילה </a:t>
            </a:r>
            <a:r>
              <a:rPr lang="he-IL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ולליה </a:t>
            </a:r>
            <a:r>
              <a:rPr lang="he-IL" sz="1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של ידיעות אחרונות: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e-IL" sz="1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" האומנם יש מקום לשיר אליפלט של נתן אלתרמן בתכנית להקה?"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he-IL" sz="1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בשנת 1960 פולני לקחה את השיר איתה ללהקת התרנגולים ומשם זה הפך לקלאסיקה.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he-IL" sz="1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(דן לאור ביוגרפיה אלתרמן, ע"מ 567-574)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he-IL" sz="1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he-IL" sz="1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he-IL" sz="1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he-IL" sz="1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he-IL" sz="1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he-IL" sz="1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9469560" y="2332037"/>
            <a:ext cx="8229600" cy="4525963"/>
          </a:xfrm>
        </p:spPr>
        <p:txBody>
          <a:bodyPr/>
          <a:lstStyle/>
          <a:p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 bwMode="auto">
          <a:xfrm>
            <a:off x="5508104" y="0"/>
            <a:ext cx="3635896" cy="6858000"/>
          </a:xfrm>
          <a:prstGeom prst="rect">
            <a:avLst/>
          </a:prstGeom>
          <a:solidFill>
            <a:srgbClr val="F8F8F8">
              <a:alpha val="6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  <a:p>
            <a:r>
              <a:rPr lang="he-IL" dirty="0"/>
              <a:t>נזמר נא את שיר אליפלט</a:t>
            </a:r>
            <a:br>
              <a:rPr lang="he-IL" dirty="0"/>
            </a:br>
            <a:r>
              <a:rPr lang="he-IL" dirty="0"/>
              <a:t>ונגידה כולנו בקול:</a:t>
            </a:r>
            <a:br>
              <a:rPr lang="he-IL" dirty="0"/>
            </a:br>
            <a:r>
              <a:rPr lang="he-IL" dirty="0"/>
              <a:t>כאשר עוד היה הוא רק ילד,</a:t>
            </a:r>
            <a:br>
              <a:rPr lang="he-IL" dirty="0"/>
            </a:br>
            <a:r>
              <a:rPr lang="he-IL" dirty="0"/>
              <a:t>כבר היה הוא ביש גדא גדול.</a:t>
            </a:r>
            <a:br>
              <a:rPr lang="he-IL" dirty="0"/>
            </a:br>
            <a:r>
              <a:rPr lang="he-IL" dirty="0"/>
              <a:t>בו שכנים ושכנות דיברו דופי</a:t>
            </a:r>
            <a:br>
              <a:rPr lang="he-IL" dirty="0"/>
            </a:br>
            <a:r>
              <a:rPr lang="he-IL" dirty="0"/>
              <a:t>ואמרו שום דבר לא יועיל -</a:t>
            </a:r>
            <a:br>
              <a:rPr lang="he-IL" dirty="0"/>
            </a:br>
            <a:r>
              <a:rPr lang="he-IL" dirty="0"/>
              <a:t>אליפלט הוא ילד בלי אופי,</a:t>
            </a:r>
            <a:br>
              <a:rPr lang="he-IL" dirty="0"/>
            </a:br>
            <a:r>
              <a:rPr lang="he-IL" dirty="0"/>
              <a:t>אין לו אופי אפילו במיל.</a:t>
            </a:r>
          </a:p>
          <a:p>
            <a:r>
              <a:rPr lang="he-IL" dirty="0"/>
              <a:t>אם גוזלים מידיו צעצוע,</a:t>
            </a:r>
            <a:br>
              <a:rPr lang="he-IL" dirty="0"/>
            </a:br>
            <a:r>
              <a:rPr lang="he-IL" dirty="0"/>
              <a:t>הוא נשאר מבולבל ומחייך,</a:t>
            </a:r>
            <a:br>
              <a:rPr lang="he-IL" dirty="0"/>
            </a:br>
            <a:r>
              <a:rPr lang="he-IL" dirty="0"/>
              <a:t>מחייך מבלי דעת מדוע,</a:t>
            </a:r>
            <a:br>
              <a:rPr lang="he-IL" dirty="0"/>
            </a:br>
            <a:r>
              <a:rPr lang="he-IL" dirty="0"/>
              <a:t>וכיצד ובשל מה זה ואיך.</a:t>
            </a:r>
          </a:p>
          <a:p>
            <a:r>
              <a:rPr lang="he-IL" dirty="0"/>
              <a:t>ונדמה כי סביבו, זה מוזר,</a:t>
            </a:r>
            <a:br>
              <a:rPr lang="he-IL" dirty="0"/>
            </a:br>
            <a:r>
              <a:rPr lang="he-IL" dirty="0"/>
              <a:t>אז דבר מה התרונן כה ושר.</a:t>
            </a:r>
            <a:br>
              <a:rPr lang="he-IL" dirty="0"/>
            </a:br>
            <a:r>
              <a:rPr lang="he-IL" dirty="0"/>
              <a:t>בלי מדוע ובלי כיצד,</a:t>
            </a:r>
            <a:br>
              <a:rPr lang="he-IL" dirty="0"/>
            </a:br>
            <a:r>
              <a:rPr lang="he-IL" dirty="0"/>
              <a:t>בלי היכן ובלי איך ולמה,</a:t>
            </a:r>
            <a:br>
              <a:rPr lang="he-IL" dirty="0"/>
            </a:br>
            <a:r>
              <a:rPr lang="he-IL" dirty="0"/>
              <a:t>בלי לאן ומאיזה צד,</a:t>
            </a:r>
            <a:br>
              <a:rPr lang="he-IL" dirty="0"/>
            </a:br>
            <a:r>
              <a:rPr lang="he-IL" dirty="0"/>
              <a:t>בלי מתי </a:t>
            </a:r>
            <a:r>
              <a:rPr lang="he-IL" dirty="0" err="1"/>
              <a:t>וב</a:t>
            </a:r>
            <a:r>
              <a:rPr lang="he-IL" dirty="0"/>
              <a:t> כי סביב ככינור וחליל</a:t>
            </a:r>
            <a:br>
              <a:rPr lang="he-IL" dirty="0"/>
            </a:br>
            <a:r>
              <a:rPr lang="he-IL" dirty="0"/>
              <a:t>מנגינה מאירה, מצלצלת.</a:t>
            </a:r>
            <a:br>
              <a:rPr lang="he-IL" dirty="0"/>
            </a:br>
            <a:r>
              <a:rPr lang="he-IL" dirty="0"/>
              <a:t>אם נסביר לך מה זה יועיל,</a:t>
            </a:r>
            <a:br>
              <a:rPr lang="he-IL" dirty="0"/>
            </a:br>
            <a:r>
              <a:rPr lang="he-IL" dirty="0"/>
              <a:t>איזה ילד אתה אליפלט לי אן וכמה.</a:t>
            </a:r>
          </a:p>
          <a:p>
            <a:r>
              <a:rPr lang="he-IL" dirty="0"/>
              <a:t/>
            </a:r>
            <a:br>
              <a:rPr lang="he-IL" dirty="0"/>
            </a:br>
            <a:r>
              <a:rPr lang="he-IL" dirty="0"/>
              <a:t>.</a:t>
            </a:r>
          </a:p>
          <a:p>
            <a:endParaRPr lang="en-US" dirty="0"/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 bwMode="auto">
          <a:xfrm>
            <a:off x="1852588" y="0"/>
            <a:ext cx="3635896" cy="6858000"/>
          </a:xfrm>
          <a:prstGeom prst="rect">
            <a:avLst/>
          </a:prstGeom>
          <a:solidFill>
            <a:srgbClr val="F8F8F8">
              <a:alpha val="6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  <a:p>
            <a:r>
              <a:rPr lang="he-IL" dirty="0"/>
              <a:t>בליל קרב </a:t>
            </a:r>
            <a:r>
              <a:rPr lang="he-IL" dirty="0" err="1"/>
              <a:t>ברעום</a:t>
            </a:r>
            <a:r>
              <a:rPr lang="he-IL" dirty="0"/>
              <a:t> אש מזנקת,</a:t>
            </a:r>
            <a:br>
              <a:rPr lang="he-IL" dirty="0"/>
            </a:br>
            <a:r>
              <a:rPr lang="he-IL" dirty="0"/>
              <a:t>בין אנשי הפלוגה קול עבר:</a:t>
            </a:r>
            <a:br>
              <a:rPr lang="he-IL" dirty="0"/>
            </a:br>
            <a:r>
              <a:rPr lang="he-IL" dirty="0"/>
              <a:t>העמדה הקדמית מנותקת,</a:t>
            </a:r>
            <a:br>
              <a:rPr lang="he-IL" dirty="0"/>
            </a:br>
            <a:r>
              <a:rPr lang="he-IL" dirty="0"/>
              <a:t>מלאי תחמושת אזל בה מכבר.</a:t>
            </a:r>
            <a:br>
              <a:rPr lang="he-IL" dirty="0"/>
            </a:br>
            <a:r>
              <a:rPr lang="he-IL" dirty="0"/>
              <a:t>אז הרגיש אליפלט כאילו</a:t>
            </a:r>
            <a:br>
              <a:rPr lang="he-IL" dirty="0"/>
            </a:br>
            <a:r>
              <a:rPr lang="he-IL" dirty="0"/>
              <a:t>הוא מוכרח את המלאי לחדש,</a:t>
            </a:r>
            <a:br>
              <a:rPr lang="he-IL" dirty="0"/>
            </a:br>
            <a:r>
              <a:rPr lang="he-IL" dirty="0"/>
              <a:t>וכיוון שאין אופי במיל לו,</a:t>
            </a:r>
            <a:br>
              <a:rPr lang="he-IL" dirty="0"/>
            </a:br>
            <a:r>
              <a:rPr lang="he-IL" dirty="0"/>
              <a:t>הוא זחל כך ישר מול האש.</a:t>
            </a:r>
          </a:p>
          <a:p>
            <a:r>
              <a:rPr lang="he-IL" dirty="0"/>
              <a:t>ובשובו </a:t>
            </a:r>
            <a:r>
              <a:rPr lang="he-IL" dirty="0" err="1"/>
              <a:t>מהומם</a:t>
            </a:r>
            <a:r>
              <a:rPr lang="he-IL" dirty="0"/>
              <a:t> ופצוע,</a:t>
            </a:r>
            <a:br>
              <a:rPr lang="he-IL" dirty="0"/>
            </a:br>
            <a:r>
              <a:rPr lang="he-IL" dirty="0"/>
              <a:t>התמוטט הוא, כרע וחייך.</a:t>
            </a:r>
            <a:br>
              <a:rPr lang="he-IL" dirty="0"/>
            </a:br>
            <a:r>
              <a:rPr lang="he-IL" dirty="0"/>
              <a:t>הוא חייך מבלי דעת מדוע,</a:t>
            </a:r>
            <a:br>
              <a:rPr lang="he-IL" dirty="0"/>
            </a:br>
            <a:r>
              <a:rPr lang="he-IL" dirty="0"/>
              <a:t>וכיצד ובשל…</a:t>
            </a:r>
          </a:p>
          <a:p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 bwMode="auto">
          <a:xfrm>
            <a:off x="0" y="0"/>
            <a:ext cx="1738412" cy="6858000"/>
          </a:xfrm>
          <a:prstGeom prst="rect">
            <a:avLst/>
          </a:prstGeom>
          <a:solidFill>
            <a:srgbClr val="F8F8F8">
              <a:alpha val="6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e-IL" b="1" u="sng" dirty="0"/>
              <a:t>אליפלט- אלתרמן וסשה ארגוב.</a:t>
            </a:r>
          </a:p>
          <a:p>
            <a:r>
              <a:rPr lang="he-IL" b="1" u="sng" dirty="0"/>
              <a:t>להקת גייסות השריון.</a:t>
            </a:r>
          </a:p>
          <a:p>
            <a:r>
              <a:rPr lang="he-IL" b="1" u="sng" dirty="0"/>
              <a:t>תרצה אתר וצביקה </a:t>
            </a:r>
            <a:r>
              <a:rPr lang="he-IL" b="1" u="sng" dirty="0" err="1"/>
              <a:t>גרטל</a:t>
            </a:r>
            <a:endParaRPr lang="he-IL" b="1" u="sng" dirty="0"/>
          </a:p>
          <a:p>
            <a:r>
              <a:rPr lang="he-IL" b="1" u="sng" dirty="0"/>
              <a:t>ליווי- סשה ארגוב.</a:t>
            </a:r>
          </a:p>
          <a:p>
            <a:r>
              <a:rPr lang="he-IL" b="1" u="sng" dirty="0"/>
              <a:t>אלתרמן כתב את השיר ללהקת גייסות השריון בתמורה לכך שביתו הייתה סולנית הלהקה שהובא על ידי קצין החינוך של הגייס, שאול ביבר.</a:t>
            </a:r>
          </a:p>
          <a:p>
            <a:endParaRPr lang="he-IL" b="1" u="sng" dirty="0"/>
          </a:p>
        </p:txBody>
      </p:sp>
      <p:pic>
        <p:nvPicPr>
          <p:cNvPr id="7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8425"/>
            <a:ext cx="6572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9469560" y="2332037"/>
            <a:ext cx="8229600" cy="4525963"/>
          </a:xfrm>
        </p:spPr>
        <p:txBody>
          <a:bodyPr/>
          <a:lstStyle/>
          <a:p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 bwMode="auto">
          <a:xfrm>
            <a:off x="5508104" y="0"/>
            <a:ext cx="3635896" cy="6858000"/>
          </a:xfrm>
          <a:prstGeom prst="rect">
            <a:avLst/>
          </a:prstGeom>
          <a:solidFill>
            <a:srgbClr val="F8F8F8">
              <a:alpha val="6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e-IL" b="1" dirty="0"/>
              <a:t>הורה ממטרה (עורק הלב) (1953)</a:t>
            </a:r>
          </a:p>
          <a:p>
            <a:r>
              <a:rPr lang="he-IL" b="1" u="sng" dirty="0"/>
              <a:t>מילים: יחיאל מוהר</a:t>
            </a:r>
            <a:br>
              <a:rPr lang="he-IL" b="1" u="sng" dirty="0"/>
            </a:br>
            <a:r>
              <a:rPr lang="he-IL" b="1" u="sng" dirty="0"/>
              <a:t>לחן: משה וילנסקי</a:t>
            </a:r>
          </a:p>
          <a:p>
            <a:r>
              <a:rPr lang="he-IL" dirty="0"/>
              <a:t>רֹן </a:t>
            </a:r>
            <a:r>
              <a:rPr lang="he-IL" dirty="0" err="1"/>
              <a:t>קִלּוּ</a:t>
            </a:r>
            <a:r>
              <a:rPr lang="he-IL" dirty="0"/>
              <a:t>חַ </a:t>
            </a:r>
            <a:r>
              <a:rPr lang="he-IL" dirty="0" err="1"/>
              <a:t>בַּצּ</a:t>
            </a:r>
            <a:r>
              <a:rPr lang="he-IL" dirty="0"/>
              <a:t>ִנּו</a:t>
            </a:r>
            <a:r>
              <a:rPr lang="he-IL" dirty="0" err="1"/>
              <a:t>ֹר</a:t>
            </a:r>
            <a:r>
              <a:rPr lang="he-IL" dirty="0"/>
              <a:t/>
            </a:r>
            <a:br>
              <a:rPr lang="he-IL" dirty="0"/>
            </a:br>
            <a:r>
              <a:rPr lang="he-IL" dirty="0" err="1"/>
              <a:t>צִנּוֹ</a:t>
            </a:r>
            <a:r>
              <a:rPr lang="he-IL" dirty="0"/>
              <a:t>רוֹת – עוֹרְק</a:t>
            </a:r>
            <a:r>
              <a:rPr lang="he-IL" dirty="0" err="1"/>
              <a:t>ֵי </a:t>
            </a:r>
            <a:r>
              <a:rPr lang="he-IL" dirty="0"/>
              <a:t>הַנֶּגֶב</a:t>
            </a:r>
            <a:br>
              <a:rPr lang="he-IL" dirty="0"/>
            </a:br>
            <a:r>
              <a:rPr lang="he-IL" dirty="0" err="1"/>
              <a:t>זֶ</a:t>
            </a:r>
            <a:r>
              <a:rPr lang="he-IL" dirty="0"/>
              <a:t>ה דַּרְכּו</a:t>
            </a:r>
            <a:r>
              <a:rPr lang="he-IL" dirty="0" err="1"/>
              <a:t>ֹ </a:t>
            </a:r>
            <a:r>
              <a:rPr lang="he-IL" dirty="0"/>
              <a:t>שֶׁ</a:t>
            </a:r>
            <a:r>
              <a:rPr lang="he-IL" dirty="0" err="1"/>
              <a:t>ל </a:t>
            </a:r>
            <a:r>
              <a:rPr lang="he-IL" dirty="0"/>
              <a:t>הַמִּזְמוֹר</a:t>
            </a:r>
            <a:br>
              <a:rPr lang="he-IL" dirty="0"/>
            </a:br>
            <a:r>
              <a:rPr lang="he-IL" dirty="0"/>
              <a:t>מִן הַבֶּרֶז אֶל הָרֶג</a:t>
            </a:r>
            <a:r>
              <a:rPr lang="he-IL" dirty="0" err="1"/>
              <a:t>ֶב</a:t>
            </a:r>
            <a:r>
              <a:rPr lang="he-IL" dirty="0"/>
              <a:t/>
            </a:r>
            <a:br>
              <a:rPr lang="he-IL" dirty="0"/>
            </a:br>
            <a:r>
              <a:rPr lang="he-IL" dirty="0"/>
              <a:t>יַעֲל</a:t>
            </a:r>
            <a:r>
              <a:rPr lang="he-IL" dirty="0" err="1"/>
              <a:t>וּ </a:t>
            </a:r>
            <a:r>
              <a:rPr lang="he-IL" dirty="0"/>
              <a:t>מֵימֵי תְּהוֹם.</a:t>
            </a:r>
          </a:p>
          <a:p>
            <a:r>
              <a:rPr lang="he-IL" dirty="0"/>
              <a:t>מַשְׁאֵבָה </a:t>
            </a:r>
            <a:r>
              <a:rPr lang="he-IL" dirty="0" err="1"/>
              <a:t>אוֹמֶרֶ</a:t>
            </a:r>
            <a:r>
              <a:rPr lang="he-IL" dirty="0"/>
              <a:t>ת לֶחֶם!</a:t>
            </a:r>
            <a:br>
              <a:rPr lang="he-IL" dirty="0"/>
            </a:br>
            <a:r>
              <a:rPr lang="he-IL" dirty="0"/>
              <a:t>נֶגֶב</a:t>
            </a:r>
            <a:r>
              <a:rPr lang="he-IL" dirty="0" err="1"/>
              <a:t>, </a:t>
            </a:r>
            <a:r>
              <a:rPr lang="he-IL" dirty="0"/>
              <a:t>נֶגֶב, </a:t>
            </a:r>
            <a:r>
              <a:rPr lang="he-IL" dirty="0" err="1"/>
              <a:t>מַ</a:t>
            </a:r>
            <a:r>
              <a:rPr lang="he-IL" dirty="0"/>
              <a:t>ה מִּיּוֹם?</a:t>
            </a:r>
            <a:br>
              <a:rPr lang="he-IL" dirty="0"/>
            </a:br>
            <a:r>
              <a:rPr lang="he-IL" dirty="0"/>
              <a:t>נֶגֶב</a:t>
            </a:r>
            <a:r>
              <a:rPr lang="he-IL" dirty="0" err="1"/>
              <a:t>, </a:t>
            </a:r>
            <a:r>
              <a:rPr lang="he-IL" dirty="0"/>
              <a:t>מַמְטֵרוֹת </a:t>
            </a:r>
            <a:r>
              <a:rPr lang="he-IL" dirty="0" err="1"/>
              <a:t>עָלֶיך</a:t>
            </a:r>
            <a:r>
              <a:rPr lang="he-IL" dirty="0"/>
              <a:t>ָ!</a:t>
            </a:r>
          </a:p>
          <a:p>
            <a:r>
              <a:rPr lang="he-IL" dirty="0"/>
              <a:t>סֹבִּ</a:t>
            </a:r>
            <a:r>
              <a:rPr lang="he-IL" dirty="0" err="1"/>
              <a:t>י, סֹב</a:t>
            </a:r>
            <a:r>
              <a:rPr lang="he-IL" dirty="0"/>
              <a:t>ִּי</a:t>
            </a:r>
            <a:r>
              <a:rPr lang="he-IL" dirty="0" err="1"/>
              <a:t>, </a:t>
            </a:r>
            <a:r>
              <a:rPr lang="he-IL" dirty="0"/>
              <a:t>מַמְטֵרָה, </a:t>
            </a:r>
            <a:r>
              <a:rPr lang="he-IL" dirty="0" err="1"/>
              <a:t>הֵ</a:t>
            </a:r>
            <a:r>
              <a:rPr lang="he-IL" dirty="0"/>
              <a:t>י!</a:t>
            </a:r>
          </a:p>
          <a:p>
            <a:r>
              <a:rPr lang="he-IL" dirty="0"/>
              <a:t>סֹבִּ</a:t>
            </a:r>
            <a:r>
              <a:rPr lang="he-IL" dirty="0" err="1"/>
              <a:t>י, סֹב</a:t>
            </a:r>
            <a:r>
              <a:rPr lang="he-IL" dirty="0"/>
              <a:t>ִּי</a:t>
            </a:r>
            <a:r>
              <a:rPr lang="he-IL" dirty="0" err="1"/>
              <a:t>, </a:t>
            </a:r>
            <a:r>
              <a:rPr lang="he-IL" dirty="0"/>
              <a:t>מַמְטֵרָה</a:t>
            </a:r>
            <a:br>
              <a:rPr lang="he-IL" dirty="0"/>
            </a:br>
            <a:r>
              <a:rPr lang="he-IL" dirty="0"/>
              <a:t>לְפַז</a:t>
            </a:r>
            <a:r>
              <a:rPr lang="he-IL" dirty="0" err="1"/>
              <a:t>ֵּר </a:t>
            </a:r>
            <a:r>
              <a:rPr lang="he-IL" dirty="0"/>
              <a:t>פְּנִינֵי </a:t>
            </a:r>
            <a:r>
              <a:rPr lang="he-IL" dirty="0" err="1"/>
              <a:t>אוֹר</a:t>
            </a:r>
            <a:r>
              <a:rPr lang="he-IL" dirty="0"/>
              <a:t>ָה</a:t>
            </a:r>
            <a:br>
              <a:rPr lang="he-IL" dirty="0"/>
            </a:br>
            <a:r>
              <a:rPr lang="he-IL" dirty="0"/>
              <a:t>סֹבּ</a:t>
            </a:r>
            <a:r>
              <a:rPr lang="he-IL" dirty="0" err="1"/>
              <a:t>ִי </a:t>
            </a:r>
            <a:r>
              <a:rPr lang="he-IL" dirty="0"/>
              <a:t>וְהַתִּיזִי </a:t>
            </a:r>
            <a:r>
              <a:rPr lang="he-IL" dirty="0" err="1"/>
              <a:t>מַי</a:t>
            </a:r>
            <a:r>
              <a:rPr lang="he-IL" dirty="0"/>
              <a:t>ִם!</a:t>
            </a:r>
            <a:br>
              <a:rPr lang="he-IL" dirty="0"/>
            </a:br>
            <a:r>
              <a:rPr lang="he-IL" dirty="0"/>
              <a:t>עֵץ יָרִיעַ בַּשְּׂדֵרָה</a:t>
            </a:r>
            <a:br>
              <a:rPr lang="he-IL" dirty="0"/>
            </a:br>
            <a:r>
              <a:rPr lang="he-IL" dirty="0"/>
              <a:t>אֲדָמ</a:t>
            </a:r>
            <a:r>
              <a:rPr lang="he-IL" dirty="0" err="1"/>
              <a:t>ָה תִּ</a:t>
            </a:r>
            <a:r>
              <a:rPr lang="he-IL" dirty="0"/>
              <a:t>תֵּן פִּרְיָהּ</a:t>
            </a:r>
            <a:br>
              <a:rPr lang="he-IL" dirty="0"/>
            </a:br>
            <a:r>
              <a:rPr lang="he-IL" dirty="0" err="1"/>
              <a:t>בְּא</a:t>
            </a:r>
            <a:r>
              <a:rPr lang="he-IL" dirty="0"/>
              <a:t>ֵין גֶּשֶׁם מִשָּׁמַיִם.</a:t>
            </a:r>
          </a:p>
          <a:p>
            <a:endParaRPr lang="he-IL" dirty="0"/>
          </a:p>
          <a:p>
            <a:endParaRPr lang="he-IL" dirty="0"/>
          </a:p>
          <a:p>
            <a:endParaRPr lang="en-US" dirty="0"/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 bwMode="auto">
          <a:xfrm>
            <a:off x="3275856" y="0"/>
            <a:ext cx="2212628" cy="6858000"/>
          </a:xfrm>
          <a:prstGeom prst="rect">
            <a:avLst/>
          </a:prstGeom>
          <a:solidFill>
            <a:srgbClr val="F8F8F8">
              <a:alpha val="6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e-IL" dirty="0"/>
              <a:t>הַמֶּרְחָב כֻּלּוֹ </a:t>
            </a:r>
            <a:r>
              <a:rPr lang="he-IL" dirty="0" err="1"/>
              <a:t>נִצּוֹ</a:t>
            </a:r>
            <a:r>
              <a:rPr lang="he-IL" dirty="0"/>
              <a:t>ד</a:t>
            </a:r>
            <a:br>
              <a:rPr lang="he-IL" dirty="0"/>
            </a:br>
            <a:r>
              <a:rPr lang="he-IL" dirty="0" err="1"/>
              <a:t>צִנּוֹ</a:t>
            </a:r>
            <a:r>
              <a:rPr lang="he-IL" dirty="0"/>
              <a:t>רוֹת פָּרְשׂוּ </a:t>
            </a:r>
            <a:r>
              <a:rPr lang="he-IL" dirty="0" err="1"/>
              <a:t>הָרֶ</a:t>
            </a:r>
            <a:r>
              <a:rPr lang="he-IL" dirty="0"/>
              <a:t>שֶת</a:t>
            </a:r>
            <a:br>
              <a:rPr lang="he-IL" dirty="0"/>
            </a:br>
            <a:r>
              <a:rPr lang="he-IL" dirty="0"/>
              <a:t>וְהִנֵּה </a:t>
            </a:r>
            <a:r>
              <a:rPr lang="he-IL" dirty="0" err="1"/>
              <a:t>סִימ</a:t>
            </a:r>
            <a:r>
              <a:rPr lang="he-IL" dirty="0"/>
              <a:t>ָן וָאוֹת</a:t>
            </a:r>
            <a:br>
              <a:rPr lang="he-IL" dirty="0"/>
            </a:br>
            <a:r>
              <a:rPr lang="he-IL" dirty="0" err="1"/>
              <a:t>בְּטִ</a:t>
            </a:r>
            <a:r>
              <a:rPr lang="he-IL" dirty="0"/>
              <a:t>פִּין נִרְאֵית הַקֶּשֶׁת</a:t>
            </a:r>
            <a:br>
              <a:rPr lang="he-IL" dirty="0"/>
            </a:br>
            <a:r>
              <a:rPr lang="he-IL" dirty="0" err="1"/>
              <a:t>בְּרִי</a:t>
            </a:r>
            <a:r>
              <a:rPr lang="he-IL" dirty="0"/>
              <a:t>ת הַפֶּ</a:t>
            </a:r>
            <a:r>
              <a:rPr lang="he-IL" dirty="0" err="1"/>
              <a:t>רַח </a:t>
            </a:r>
            <a:r>
              <a:rPr lang="he-IL" dirty="0"/>
              <a:t>וְהַנִּיר</a:t>
            </a:r>
            <a:br>
              <a:rPr lang="he-IL" dirty="0"/>
            </a:br>
            <a:r>
              <a:rPr lang="he-IL" dirty="0"/>
              <a:t>בְּרִית הַשֶּׁקֶט </a:t>
            </a:r>
            <a:r>
              <a:rPr lang="he-IL" dirty="0" err="1"/>
              <a:t>וְהַז</a:t>
            </a:r>
            <a:r>
              <a:rPr lang="he-IL" dirty="0"/>
              <a:t>ֶּמ</a:t>
            </a:r>
            <a:r>
              <a:rPr lang="he-IL" dirty="0" err="1"/>
              <a:t>ֶר</a:t>
            </a:r>
            <a:r>
              <a:rPr lang="he-IL" dirty="0"/>
              <a:t/>
            </a:r>
            <a:br>
              <a:rPr lang="he-IL" dirty="0"/>
            </a:br>
            <a:r>
              <a:rPr lang="he-IL" dirty="0"/>
              <a:t>מַמְטֵרָה, </a:t>
            </a:r>
            <a:r>
              <a:rPr lang="he-IL" dirty="0" err="1"/>
              <a:t>שִׁי</a:t>
            </a:r>
            <a:r>
              <a:rPr lang="he-IL" dirty="0"/>
              <a:t>רֵךְ הוּא שִׁיר</a:t>
            </a:r>
            <a:br>
              <a:rPr lang="he-IL" dirty="0"/>
            </a:br>
            <a:r>
              <a:rPr lang="he-IL" dirty="0" err="1"/>
              <a:t>רַנְּנִיה</a:t>
            </a:r>
            <a:r>
              <a:rPr lang="he-IL" dirty="0"/>
              <a:t>וּ עַד אֵין־גֶּמֶר.</a:t>
            </a:r>
          </a:p>
          <a:p>
            <a:r>
              <a:rPr lang="he-IL" dirty="0"/>
              <a:t>סֹבִּ</a:t>
            </a:r>
            <a:r>
              <a:rPr lang="he-IL" dirty="0" err="1"/>
              <a:t>י, סֹב</a:t>
            </a:r>
            <a:r>
              <a:rPr lang="he-IL" dirty="0"/>
              <a:t>ִּי…</a:t>
            </a:r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(את מוברגת להתיז!</a:t>
            </a:r>
            <a:br>
              <a:rPr lang="he-IL" dirty="0"/>
            </a:br>
            <a:r>
              <a:rPr lang="he-IL" dirty="0"/>
              <a:t>והראש ממש סחרחורת.</a:t>
            </a:r>
            <a:br>
              <a:rPr lang="he-IL" dirty="0"/>
            </a:br>
            <a:r>
              <a:rPr lang="he-IL" dirty="0"/>
              <a:t>זה הנגן העליז</a:t>
            </a:r>
            <a:br>
              <a:rPr lang="he-IL" dirty="0"/>
            </a:br>
            <a:r>
              <a:rPr lang="he-IL" dirty="0"/>
              <a:t>הוא הרמוני כתזמורת)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 bwMode="auto">
          <a:xfrm>
            <a:off x="0" y="0"/>
            <a:ext cx="3131840" cy="6858000"/>
          </a:xfrm>
          <a:prstGeom prst="rect">
            <a:avLst/>
          </a:prstGeom>
          <a:solidFill>
            <a:srgbClr val="F8F8F8">
              <a:alpha val="6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e-IL" dirty="0"/>
              <a:t>בסוף שנת 1952 החלו הנחת ובניית התשתיות של המוביל הארצי קו המים ירקון-נגב, ועל רקע הפעילות הזו כתב יחיאל מוהר (1969-1921) בשנת 1953 את שירו 'הורה ממטרה' עבור להקת הנח"ל. לשיר שלושה בתים ופזמון. את הלחן כתב משה וילנסקי בדצמבר 1954 (מתוך עזבונו של וילנסקי, ספרייה לאומית).</a:t>
            </a:r>
          </a:p>
          <a:p>
            <a:r>
              <a:rPr lang="he-IL" dirty="0"/>
              <a:t>לאחר מכן כתב חיים גורי על צינור המים ב54- מאמר בעיתון למרחב בשם 'עורק הלב'.</a:t>
            </a:r>
          </a:p>
        </p:txBody>
      </p:sp>
      <p:pic>
        <p:nvPicPr>
          <p:cNvPr id="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8425"/>
            <a:ext cx="6572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36838"/>
            <a:ext cx="8229600" cy="1143000"/>
          </a:xfrm>
          <a:solidFill>
            <a:srgbClr val="F8F8F8">
              <a:alpha val="4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0" eaLnBrk="1" hangingPunct="1"/>
            <a:r>
              <a:rPr lang="he-IL" dirty="0"/>
              <a:t>שירים עד כאן...</a:t>
            </a:r>
            <a:endParaRPr lang="en-US" dirty="0"/>
          </a:p>
        </p:txBody>
      </p:sp>
      <p:pic>
        <p:nvPicPr>
          <p:cNvPr id="4" name="02 שירים עד כאן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213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3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10089</TotalTime>
  <Words>331</Words>
  <Application>Microsoft Office PowerPoint</Application>
  <PresentationFormat>‫הצגה על המסך (4:3)</PresentationFormat>
  <Paragraphs>68</Paragraphs>
  <Slides>9</Slides>
  <Notes>0</Notes>
  <HiddenSlides>3</HiddenSlides>
  <MMClips>2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0" baseType="lpstr">
      <vt:lpstr>עיצוב ברירת מחדל</vt:lpstr>
      <vt:lpstr> "בין מגל לחרב"-  השתקפות קורות המדינה הצעירה בשירי שנות החמישים   </vt:lpstr>
      <vt:lpstr>שמור על הגבול- התיישבות</vt:lpstr>
      <vt:lpstr>למרחב, 17.12.54 חיים גורי.</vt:lpstr>
      <vt:lpstr>1954כעבור 5 שנים של נח"ל- לבון פרס ונחצ'ה...</vt:lpstr>
      <vt:lpstr>1955- כותרת במחנה נח"ל- אש.</vt:lpstr>
      <vt:lpstr>אליפלט</vt:lpstr>
      <vt:lpstr>שקופית 7</vt:lpstr>
      <vt:lpstr>שקופית 8</vt:lpstr>
      <vt:lpstr>שירים עד כאן...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onefamily</dc:creator>
  <cp:lastModifiedBy>fridman</cp:lastModifiedBy>
  <cp:revision>855</cp:revision>
  <dcterms:created xsi:type="dcterms:W3CDTF">2009-12-12T20:37:39Z</dcterms:created>
  <dcterms:modified xsi:type="dcterms:W3CDTF">2022-06-11T20:15:30Z</dcterms:modified>
</cp:coreProperties>
</file>