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301" r:id="rId2"/>
    <p:sldId id="257" r:id="rId3"/>
    <p:sldId id="287" r:id="rId4"/>
    <p:sldId id="290" r:id="rId5"/>
    <p:sldId id="319" r:id="rId6"/>
    <p:sldId id="313" r:id="rId7"/>
    <p:sldId id="315" r:id="rId8"/>
    <p:sldId id="318" r:id="rId9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3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50F58C13-EA5D-4449-A046-E675C038163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056C-F250-41CF-B73C-1BFF829F8E8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0BB2-6A51-4D82-8D71-F793600E37A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C061-465E-48ED-811E-89ABEF22624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7E56-0674-4E80-A5DD-1006A12682D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CC0D-E6E1-42C1-A427-7206D38444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21FE-EEEB-4887-B71F-C1C355E00A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3AE4-7788-48F9-BC8C-F3AE3B9B34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5B4B-3EF8-4A62-B8E2-DF435925B0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E9725-BC07-4654-BE75-C130E67DAF3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29A9-7840-4332-B070-66C8851AF77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3F3E-8D7C-46E3-BF73-B8A05A40807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50F6-449B-4DF6-B8C3-8BDFF1DE89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8E6B0E62-F540-4610-9D3A-F45713F441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lum bright="48000" contrast="-6000"/>
          </a:blip>
          <a:srcRect l="1584" t="2962" r="2605" b="3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&#1489;&#1493;&#1488;%20&#1513;&#1497;&#1512;%20&#1506;&#1489;&#1512;&#1497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03%20&#1488;&#1490;&#1491;&#1492;%20&#1506;&#1500;%20&#1513;&#1508;&#1514;%20&#1497;&#1501;%20&#1499;&#1504;&#1512;&#1514;%20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13%20&#1504;&#1497;&#1490;&#1493;&#1504;&#1497;&#1501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07.%20&#1488;&#1512;&#1497;&#1511;%20&#1488;&#1497;&#1497;&#1504;&#1513;&#1496;&#1497;&#1497;&#1503;%20-%20&#1493;&#1488;&#1493;&#1500;&#1497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07%20&#1488;&#1493;&#1512;%20&#1493;&#1497;&#1512;&#1493;&#1513;&#1500;&#1497;&#1501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33700"/>
            <a:ext cx="8229600" cy="1143000"/>
          </a:xfrm>
        </p:spPr>
        <p:txBody>
          <a:bodyPr/>
          <a:lstStyle/>
          <a:p>
            <a:pPr eaLnBrk="1" hangingPunct="1"/>
            <a:r>
              <a:rPr lang="he-IL" dirty="0" smtClean="0"/>
              <a:t>צפון</a:t>
            </a:r>
            <a:endParaRPr lang="en-US" dirty="0" smtClean="0"/>
          </a:p>
        </p:txBody>
      </p:sp>
      <p:pic>
        <p:nvPicPr>
          <p:cNvPr id="5" name="בוא שיר עברי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87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22775" y="0"/>
            <a:ext cx="4721225" cy="10795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מהו הבית שבתמונה?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מי גר בו?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מי קרה לו "ארמון"?</a:t>
            </a:r>
            <a:endParaRPr lang="en-US" sz="16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36613"/>
            <a:ext cx="1889125" cy="35242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600"/>
              <a:t>עַל שְׂפַת יָם כִּנֶּרֶת</a:t>
            </a:r>
            <a:br>
              <a:rPr lang="he-IL" sz="1600"/>
            </a:br>
            <a:r>
              <a:rPr lang="he-IL" sz="1600"/>
              <a:t>אַרְמוֹן רַב תִּפְאֶרֶת,</a:t>
            </a:r>
            <a:br>
              <a:rPr lang="he-IL" sz="1600"/>
            </a:br>
            <a:r>
              <a:rPr lang="he-IL" sz="1600"/>
              <a:t>גַּן אֵל שָׁם נָטוּעַ,</a:t>
            </a:r>
            <a:br>
              <a:rPr lang="he-IL" sz="1600"/>
            </a:br>
            <a:r>
              <a:rPr lang="he-IL" sz="1600"/>
              <a:t>בּוֹ עֵץ לֹא יָנוּעַ.</a:t>
            </a:r>
            <a:br>
              <a:rPr lang="he-IL" sz="1600"/>
            </a:br>
            <a:r>
              <a:rPr lang="he-IL" sz="1600"/>
              <a:t/>
            </a:r>
            <a:br>
              <a:rPr lang="he-IL" sz="1600"/>
            </a:br>
            <a:r>
              <a:rPr lang="he-IL" sz="1600"/>
              <a:t>מִי גָּר שָׁם? רַק נַעַר</a:t>
            </a:r>
            <a:br>
              <a:rPr lang="he-IL" sz="1600"/>
            </a:br>
            <a:r>
              <a:rPr lang="he-IL" sz="1600"/>
              <a:t>כָּעוֹף בִּדְמִי יַעַר!</a:t>
            </a:r>
            <a:br>
              <a:rPr lang="he-IL" sz="1600"/>
            </a:br>
            <a:r>
              <a:rPr lang="he-IL" sz="1600"/>
              <a:t>לוֹמֵד שָׁם תּוֹרָה הוּא</a:t>
            </a:r>
            <a:br>
              <a:rPr lang="he-IL" sz="1600"/>
            </a:br>
            <a:r>
              <a:rPr lang="he-IL" sz="1600"/>
              <a:t>מִפִּי הַנָּבִיא אֵלִיָּהוּ.</a:t>
            </a:r>
            <a:br>
              <a:rPr lang="he-IL" sz="1600"/>
            </a:br>
            <a:r>
              <a:rPr lang="he-IL" sz="1600"/>
              <a:t/>
            </a:r>
            <a:br>
              <a:rPr lang="he-IL" sz="1600"/>
            </a:br>
            <a:r>
              <a:rPr lang="he-IL" sz="1600"/>
              <a:t>הַס גַּל לֹא קוֹלֵחַ.</a:t>
            </a:r>
            <a:br>
              <a:rPr lang="he-IL" sz="1600"/>
            </a:br>
            <a:r>
              <a:rPr lang="he-IL" sz="1600"/>
              <a:t>כָּל עוֹף הַפּוֹרֵחַ</a:t>
            </a:r>
            <a:br>
              <a:rPr lang="he-IL" sz="1600"/>
            </a:br>
            <a:r>
              <a:rPr lang="he-IL" sz="1600"/>
              <a:t>עוֹמֵד וְשׁוֹמֵעַ –</a:t>
            </a:r>
            <a:br>
              <a:rPr lang="he-IL" sz="1600"/>
            </a:br>
            <a:r>
              <a:rPr lang="he-IL" sz="1600"/>
              <a:t>תּוֹרַת אֵל בּוֹלֵעַ. </a:t>
            </a:r>
            <a:endParaRPr lang="en-US" sz="1600"/>
          </a:p>
        </p:txBody>
      </p:sp>
      <p:pic>
        <p:nvPicPr>
          <p:cNvPr id="8" name="03 אגדה על שפת ים כנרת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3600450" cy="1584325"/>
            <a:chOff x="1594" y="1256"/>
            <a:chExt cx="1662" cy="684"/>
          </a:xfrm>
        </p:grpSpPr>
        <p:pic>
          <p:nvPicPr>
            <p:cNvPr id="215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414"/>
            <a:stretch>
              <a:fillRect/>
            </a:stretch>
          </p:blipFill>
          <p:spPr bwMode="auto">
            <a:xfrm>
              <a:off x="2417" y="1256"/>
              <a:ext cx="839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50710"/>
            <a:stretch>
              <a:fillRect/>
            </a:stretch>
          </p:blipFill>
          <p:spPr bwMode="auto">
            <a:xfrm>
              <a:off x="1594" y="1256"/>
              <a:ext cx="83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3260725"/>
            <a:ext cx="5715000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1622425"/>
            <a:ext cx="3059113" cy="52355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600" b="1"/>
              <a:t>ניגונים</a:t>
            </a:r>
          </a:p>
          <a:p>
            <a:r>
              <a:rPr lang="he-IL" sz="1600"/>
              <a:t>מילים: פניה ברגשטיין</a:t>
            </a:r>
          </a:p>
          <a:p>
            <a:r>
              <a:rPr lang="he-IL" sz="1600"/>
              <a:t>לחן: דוד זהבי</a:t>
            </a:r>
          </a:p>
          <a:p>
            <a:endParaRPr lang="he-IL" sz="1600"/>
          </a:p>
          <a:p>
            <a:r>
              <a:rPr lang="he-IL" sz="1600"/>
              <a:t>שתלתם ניגונים בי אימי ואבי</a:t>
            </a:r>
          </a:p>
          <a:p>
            <a:r>
              <a:rPr lang="he-IL" sz="1600"/>
              <a:t>ניגונים מזמורים שכוחים</a:t>
            </a:r>
          </a:p>
          <a:p>
            <a:r>
              <a:rPr lang="he-IL" sz="1600"/>
              <a:t>גרעינים גרעינים נשאם לבבי</a:t>
            </a:r>
          </a:p>
          <a:p>
            <a:r>
              <a:rPr lang="he-IL" sz="1600"/>
              <a:t>עתה הם עולים וצומחים</a:t>
            </a:r>
          </a:p>
          <a:p>
            <a:r>
              <a:rPr lang="he-IL" sz="1600"/>
              <a:t>עתה הם שולחים פארות בדמי</a:t>
            </a:r>
          </a:p>
          <a:p>
            <a:r>
              <a:rPr lang="he-IL" sz="1600"/>
              <a:t>שורשיהם בעורקי שלובים</a:t>
            </a:r>
          </a:p>
          <a:p>
            <a:r>
              <a:rPr lang="he-IL" sz="1600"/>
              <a:t>ניגוניך אבי ושירייך אימי</a:t>
            </a:r>
          </a:p>
          <a:p>
            <a:r>
              <a:rPr lang="he-IL" sz="1600"/>
              <a:t>בדופקי נעורים ושבים</a:t>
            </a:r>
          </a:p>
          <a:p>
            <a:endParaRPr lang="he-IL" sz="1600"/>
          </a:p>
          <a:p>
            <a:r>
              <a:rPr lang="he-IL" sz="1600"/>
              <a:t>הנה אאזין שיר ערשי הרחוק</a:t>
            </a:r>
          </a:p>
          <a:p>
            <a:r>
              <a:rPr lang="he-IL" sz="1600"/>
              <a:t>הביע פי אם אלי בת</a:t>
            </a:r>
          </a:p>
          <a:p>
            <a:r>
              <a:rPr lang="he-IL" sz="1600"/>
              <a:t>הנה לי תזהרנה בדמע וצחוק</a:t>
            </a:r>
          </a:p>
          <a:p>
            <a:r>
              <a:rPr lang="he-IL" sz="1600"/>
              <a:t>איכה וזמירות של שבת</a:t>
            </a:r>
          </a:p>
          <a:p>
            <a:r>
              <a:rPr lang="he-IL" sz="1600"/>
              <a:t>כל הגה יתם וכל צליל יאלם</a:t>
            </a:r>
          </a:p>
          <a:p>
            <a:r>
              <a:rPr lang="he-IL" sz="1600"/>
              <a:t>בי קולכם הרחוק כי יהום</a:t>
            </a:r>
          </a:p>
          <a:p>
            <a:r>
              <a:rPr lang="he-IL" sz="1600"/>
              <a:t>עיני אעצום והריני איתכם</a:t>
            </a:r>
          </a:p>
          <a:p>
            <a:r>
              <a:rPr lang="he-IL" sz="1600"/>
              <a:t>מעל לחשכת התהום 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779838" y="0"/>
            <a:ext cx="5364162" cy="712788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איזה יישוב מופיע בתמונות ומה הקשר בינו לבין השיר?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מי הם מקימיו של היישוב?</a:t>
            </a:r>
            <a:endParaRPr lang="en-US" sz="1600"/>
          </a:p>
        </p:txBody>
      </p:sp>
      <p:pic>
        <p:nvPicPr>
          <p:cNvPr id="9" name="13 ניגונים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3213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r="1018"/>
          <a:stretch>
            <a:fillRect/>
          </a:stretch>
        </p:blipFill>
        <p:spPr bwMode="auto">
          <a:xfrm>
            <a:off x="12700" y="3859213"/>
            <a:ext cx="3924300" cy="297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51203" name="Picture 3" descr="Shlomo_and_Yehuda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484438" y="1916113"/>
            <a:ext cx="3527425" cy="246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8" y="14288"/>
            <a:ext cx="1947862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84888" y="0"/>
            <a:ext cx="3059112" cy="45021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600" b="1"/>
              <a:t>ואולי</a:t>
            </a:r>
          </a:p>
          <a:p>
            <a:r>
              <a:rPr lang="he-IL" sz="1600"/>
              <a:t>מילים: רחל</a:t>
            </a:r>
          </a:p>
          <a:p>
            <a:r>
              <a:rPr lang="he-IL" sz="1600"/>
              <a:t>לחן: יהודה שרת</a:t>
            </a:r>
          </a:p>
          <a:p>
            <a:endParaRPr lang="he-IL" sz="1600"/>
          </a:p>
          <a:p>
            <a:r>
              <a:rPr lang="he-IL" sz="1600"/>
              <a:t>ואולי, לא היו הדברים מעולם</a:t>
            </a:r>
          </a:p>
          <a:p>
            <a:r>
              <a:rPr lang="he-IL" sz="1600"/>
              <a:t>ואולי, מעולם לא השכמתי</a:t>
            </a:r>
          </a:p>
          <a:p>
            <a:r>
              <a:rPr lang="he-IL" sz="1600"/>
              <a:t>עם שחר לגן,</a:t>
            </a:r>
          </a:p>
          <a:p>
            <a:r>
              <a:rPr lang="he-IL" sz="1600"/>
              <a:t>לעבדו בזיעת אפי.</a:t>
            </a:r>
          </a:p>
          <a:p>
            <a:endParaRPr lang="he-IL" sz="1600"/>
          </a:p>
          <a:p>
            <a:r>
              <a:rPr lang="he-IL" sz="1600"/>
              <a:t>מעולם, בימים ארוכים ויוקדים</a:t>
            </a:r>
          </a:p>
          <a:p>
            <a:r>
              <a:rPr lang="he-IL" sz="1600"/>
              <a:t>(ארוכים ויוקדים) של קציר</a:t>
            </a:r>
          </a:p>
          <a:p>
            <a:r>
              <a:rPr lang="he-IL" sz="1600"/>
              <a:t>במרומי עגלה עמוסת אלומות</a:t>
            </a:r>
          </a:p>
          <a:p>
            <a:r>
              <a:rPr lang="he-IL" sz="1600"/>
              <a:t>לא נתתי קולי בשיר.</a:t>
            </a:r>
          </a:p>
          <a:p>
            <a:endParaRPr lang="he-IL" sz="1600"/>
          </a:p>
          <a:p>
            <a:r>
              <a:rPr lang="he-IL" sz="1600"/>
              <a:t>מעולם לא טהרתי</a:t>
            </a:r>
          </a:p>
          <a:p>
            <a:r>
              <a:rPr lang="he-IL" sz="1600"/>
              <a:t>בתכלת שוקטה ובתום</a:t>
            </a:r>
          </a:p>
          <a:p>
            <a:r>
              <a:rPr lang="he-IL" sz="1600"/>
              <a:t>של כינרת שלי הוי כינרת שלי</a:t>
            </a:r>
          </a:p>
          <a:p>
            <a:r>
              <a:rPr lang="he-IL" sz="1600"/>
              <a:t>היית או חלמתי חלום? 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019550" y="5411788"/>
            <a:ext cx="5124450" cy="2682875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מי הם האישים המופיעים בתמונות?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מהו הישוב המופיע משמאל?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באיזו סיטואציה נכתב שיר זה?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1600"/>
              <a:t>כיצד נהרגה אשתו של המלחין ומיהם "חמשת הגיסים"?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/>
              <a:t>יהודה שרת היה אדם מיוסר. רעייתו צביה - שעימה ואחריה הלך ליגור - נלקחה ממנו באסון תאונת-הדרכים הידועה של משפחת הוז-שרתוק בשנת 1941. במותה כבה משהו גם ביהודה שרת עצמו. </a:t>
            </a:r>
            <a:endParaRPr lang="en-US"/>
          </a:p>
        </p:txBody>
      </p:sp>
      <p:pic>
        <p:nvPicPr>
          <p:cNvPr id="8" name="07. אריק איינשטיין - ואולי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1338" y="3141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pPr eaLnBrk="1" hangingPunct="1"/>
            <a:r>
              <a:rPr lang="he-IL" dirty="0" smtClean="0"/>
              <a:t>נגב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0"/>
            <a:ext cx="4745038" cy="3429000"/>
          </a:xfrm>
          <a:ln algn="ctr">
            <a:solidFill>
              <a:schemeClr val="tx1"/>
            </a:solidFill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3895725"/>
            <a:ext cx="3233737" cy="292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867400" y="0"/>
            <a:ext cx="3276600" cy="67405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הַעְפִּילוּ! הַעְפִּילוּ!</a:t>
            </a:r>
            <a:br>
              <a:rPr lang="he-IL"/>
            </a:br>
            <a:r>
              <a:rPr lang="he-IL"/>
              <a:t>אֶל רֹאשׁ הָהָר הַעְפִּילוּ!</a:t>
            </a:r>
            <a:br>
              <a:rPr lang="he-IL"/>
            </a:br>
            <a:r>
              <a:rPr lang="he-IL"/>
              <a:t>הַעְפִּילוּ! הַעְפִּילוּ!</a:t>
            </a:r>
            <a:br>
              <a:rPr lang="he-IL"/>
            </a:br>
            <a:r>
              <a:rPr lang="he-IL"/>
              <a:t>אֶל רֹאשׁ הָהָר הַעְפִּילוּ!</a:t>
            </a:r>
            <a:br>
              <a:rPr lang="he-IL"/>
            </a:br>
            <a:r>
              <a:rPr lang="he-IL"/>
              <a:t/>
            </a:r>
            <a:br>
              <a:rPr lang="he-IL"/>
            </a:br>
            <a:r>
              <a:rPr lang="he-IL"/>
              <a:t>נָהִין לָרוֹם! נָהִין לָרוֹם!</a:t>
            </a:r>
            <a:br>
              <a:rPr lang="he-IL"/>
            </a:br>
            <a:r>
              <a:rPr lang="he-IL"/>
              <a:t>הֲטֶרֶם תִּרְאוּ דֶּרֶךְ זוֹ סַלּוֹנוּ?</a:t>
            </a:r>
            <a:br>
              <a:rPr lang="he-IL"/>
            </a:br>
            <a:r>
              <a:rPr lang="he-IL"/>
              <a:t>אֶחָד פִּתְאוֹם נָפַל לִתְהוֹם – </a:t>
            </a:r>
            <a:br>
              <a:rPr lang="he-IL"/>
            </a:br>
            <a:r>
              <a:rPr lang="he-IL"/>
              <a:t>קָרְבָּן רִאשׁוֹן אַךְ לֹא אַחֲרוֹן הוּא.</a:t>
            </a:r>
            <a:br>
              <a:rPr lang="he-IL"/>
            </a:br>
            <a:r>
              <a:rPr lang="he-IL"/>
              <a:t/>
            </a:r>
            <a:br>
              <a:rPr lang="he-IL"/>
            </a:br>
            <a:r>
              <a:rPr lang="he-IL"/>
              <a:t>הַעְפִּילוּ! הַעְפִּילוּ!</a:t>
            </a:r>
            <a:br>
              <a:rPr lang="he-IL"/>
            </a:br>
            <a:r>
              <a:rPr lang="he-IL"/>
              <a:t>אֶל רֹאשׁ הָהָר הַעְפִּילוּ!</a:t>
            </a:r>
            <a:br>
              <a:rPr lang="he-IL"/>
            </a:br>
            <a:r>
              <a:rPr lang="he-IL"/>
              <a:t>הַעְפִּילוּ! הַעְפִּילוּ!</a:t>
            </a:r>
            <a:br>
              <a:rPr lang="he-IL"/>
            </a:br>
            <a:r>
              <a:rPr lang="he-IL"/>
              <a:t>אֶל רֹאשׁ הָהָר הַעְפִּילוּ!</a:t>
            </a:r>
            <a:br>
              <a:rPr lang="he-IL"/>
            </a:br>
            <a:r>
              <a:rPr lang="he-IL"/>
              <a:t/>
            </a:r>
            <a:br>
              <a:rPr lang="he-IL"/>
            </a:br>
            <a:r>
              <a:rPr lang="he-IL"/>
              <a:t>יִרְמֹז הַשִּׂיא! יִרְמֹז הַשִּׂיא!</a:t>
            </a:r>
            <a:br>
              <a:rPr lang="he-IL"/>
            </a:br>
            <a:r>
              <a:rPr lang="he-IL"/>
              <a:t>אֶחָד נָפַל. הֲאֵין רוּחוֹ חַי בָּנוּ?</a:t>
            </a:r>
            <a:br>
              <a:rPr lang="he-IL"/>
            </a:br>
            <a:r>
              <a:rPr lang="he-IL"/>
              <a:t>הֶאָח, נַמְרִיא לְנוֹף הַצְּבִי,</a:t>
            </a:r>
            <a:br>
              <a:rPr lang="he-IL"/>
            </a:br>
            <a:r>
              <a:rPr lang="he-IL"/>
              <a:t>נַעְפִּיל, הַנִּצָּחוֹן אִתָּנוּ.</a:t>
            </a:r>
            <a:br>
              <a:rPr lang="he-IL"/>
            </a:br>
            <a:r>
              <a:rPr lang="he-IL"/>
              <a:t/>
            </a:r>
            <a:br>
              <a:rPr lang="he-IL"/>
            </a:br>
            <a:r>
              <a:rPr lang="he-IL"/>
              <a:t>הַעְפִּילוּ! הַעְפִּילוּ!</a:t>
            </a:r>
            <a:br>
              <a:rPr lang="he-IL"/>
            </a:br>
            <a:r>
              <a:rPr lang="he-IL"/>
              <a:t>אֶל רֹאשׁ הָהָר הַעְפִּילוּ!</a:t>
            </a:r>
            <a:br>
              <a:rPr lang="he-IL"/>
            </a:br>
            <a:r>
              <a:rPr lang="he-IL"/>
              <a:t>הַעְפִּילוּ! הַעְפִּילוּ!</a:t>
            </a:r>
            <a:br>
              <a:rPr lang="he-IL"/>
            </a:br>
            <a:r>
              <a:rPr lang="he-IL"/>
              <a:t>אֶל רֹאשׁ הָהָר הַעְפִּילוּ!</a:t>
            </a:r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851275" y="-7938"/>
            <a:ext cx="1389063" cy="30797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/>
              <a:t>אדוארד לין 1858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pPr eaLnBrk="1" hangingPunct="1"/>
            <a:r>
              <a:rPr lang="he-IL" smtClean="0"/>
              <a:t>ירושלים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250" y="1484313"/>
            <a:ext cx="6126163" cy="4797425"/>
          </a:xfrm>
          <a:ln algn="ctr">
            <a:solidFill>
              <a:schemeClr val="tx1"/>
            </a:solidFill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8099425" y="862013"/>
            <a:ext cx="458788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8388350" y="719138"/>
            <a:ext cx="45878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8315325" y="-2435225"/>
            <a:ext cx="458788" cy="929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600" b="1" u="sng"/>
              <a:t>יוסף שריג-מילים ולחן</a:t>
            </a:r>
          </a:p>
          <a:p>
            <a:endParaRPr lang="he-IL" sz="1600" b="1" u="sng"/>
          </a:p>
          <a:p>
            <a:r>
              <a:rPr lang="he-IL" sz="1600"/>
              <a:t>השקט שוב צונח כאן משמי הערב </a:t>
            </a:r>
            <a:br>
              <a:rPr lang="he-IL" sz="1600"/>
            </a:br>
            <a:r>
              <a:rPr lang="he-IL" sz="1600"/>
              <a:t>כדאיית דיה מעל התהומות </a:t>
            </a:r>
            <a:br>
              <a:rPr lang="he-IL" sz="1600"/>
            </a:br>
            <a:r>
              <a:rPr lang="he-IL" sz="1600"/>
              <a:t>ושמש אדומה נושקת להט חרב </a:t>
            </a:r>
            <a:br>
              <a:rPr lang="he-IL" sz="1600"/>
            </a:br>
            <a:r>
              <a:rPr lang="he-IL" sz="1600"/>
              <a:t>את הפסגות, המגדלים והחומות. </a:t>
            </a:r>
            <a:br>
              <a:rPr lang="he-IL" sz="1600"/>
            </a:br>
            <a:r>
              <a:rPr lang="he-IL" sz="1600"/>
              <a:t/>
            </a:r>
            <a:br>
              <a:rPr lang="he-IL" sz="1600"/>
            </a:br>
            <a:r>
              <a:rPr lang="he-IL" sz="1600"/>
              <a:t>ראיתי עיר עוטפת אור </a:t>
            </a:r>
            <a:br>
              <a:rPr lang="he-IL" sz="1600"/>
            </a:br>
            <a:r>
              <a:rPr lang="he-IL" sz="1600"/>
              <a:t>והיא עולה בשלל צבעי הקשת </a:t>
            </a:r>
            <a:br>
              <a:rPr lang="he-IL" sz="1600"/>
            </a:br>
            <a:r>
              <a:rPr lang="he-IL" sz="1600"/>
              <a:t>והיא נוגנת בי כנבל העשור </a:t>
            </a:r>
            <a:br>
              <a:rPr lang="he-IL" sz="1600"/>
            </a:br>
            <a:r>
              <a:rPr lang="he-IL" sz="1600"/>
              <a:t>ראיתי עיר עוטפת אור. </a:t>
            </a:r>
            <a:br>
              <a:rPr lang="he-IL" sz="1600"/>
            </a:br>
            <a:r>
              <a:rPr lang="he-IL" sz="1600"/>
              <a:t/>
            </a:r>
            <a:br>
              <a:rPr lang="he-IL" sz="1600"/>
            </a:br>
            <a:r>
              <a:rPr lang="he-IL" sz="1600"/>
              <a:t>הנה זוחל הצל מבין גבעות האורן </a:t>
            </a:r>
            <a:br>
              <a:rPr lang="he-IL" sz="1600"/>
            </a:br>
            <a:r>
              <a:rPr lang="he-IL" sz="1600"/>
              <a:t>קרב בסתר כאוהב אל השכונות. </a:t>
            </a:r>
            <a:br>
              <a:rPr lang="he-IL" sz="1600"/>
            </a:br>
            <a:r>
              <a:rPr lang="he-IL" sz="1600"/>
              <a:t>ומול פניו קריצות, ריבוא עיני האור הן, </a:t>
            </a:r>
            <a:br>
              <a:rPr lang="he-IL" sz="1600"/>
            </a:br>
            <a:r>
              <a:rPr lang="he-IL" sz="1600"/>
              <a:t>לפתע נפקחו אליו כנפעמות. </a:t>
            </a:r>
            <a:br>
              <a:rPr lang="he-IL" sz="1600"/>
            </a:br>
            <a:r>
              <a:rPr lang="he-IL" sz="1600"/>
              <a:t/>
            </a:r>
            <a:br>
              <a:rPr lang="he-IL" sz="1600"/>
            </a:br>
            <a:r>
              <a:rPr lang="he-IL" sz="1600"/>
              <a:t>ראיתי עיר עוטפת אור... </a:t>
            </a:r>
            <a:br>
              <a:rPr lang="he-IL" sz="1600"/>
            </a:br>
            <a:r>
              <a:rPr lang="he-IL" sz="1200"/>
              <a:t/>
            </a:r>
            <a:br>
              <a:rPr lang="he-IL" sz="1200"/>
            </a:br>
            <a:r>
              <a:rPr lang="he-IL" sz="1600"/>
              <a:t>בדממת אשמורת אחרונה נושמת, </a:t>
            </a:r>
            <a:br>
              <a:rPr lang="he-IL" sz="1600"/>
            </a:br>
            <a:r>
              <a:rPr lang="he-IL" sz="1600"/>
              <a:t>ובקטיפת שחקים רסיס אחרון מחויר, </a:t>
            </a:r>
            <a:br>
              <a:rPr lang="he-IL" sz="1600"/>
            </a:br>
            <a:r>
              <a:rPr lang="he-IL" sz="1600"/>
              <a:t>אך שחר כבר כיפת זהב שלה אודמת </a:t>
            </a:r>
            <a:br>
              <a:rPr lang="he-IL" sz="1600"/>
            </a:br>
            <a:r>
              <a:rPr lang="he-IL" sz="1600"/>
              <a:t>למגעו החם, הרך של אור צעיר. </a:t>
            </a:r>
            <a:br>
              <a:rPr lang="he-IL" sz="1600"/>
            </a:br>
            <a:r>
              <a:rPr lang="he-IL" sz="1100"/>
              <a:t/>
            </a:r>
            <a:br>
              <a:rPr lang="he-IL" sz="1100"/>
            </a:br>
            <a:r>
              <a:rPr lang="he-IL" sz="1600"/>
              <a:t>ראיתי עיר עוטפת אור... </a:t>
            </a:r>
            <a:endParaRPr lang="en-US" sz="1600"/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1530350" y="-7938"/>
            <a:ext cx="47180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/>
              <a:t>מתי ובאיזו סיטואציה נכתב השיר?</a:t>
            </a:r>
          </a:p>
          <a:p>
            <a:r>
              <a:rPr lang="he-IL"/>
              <a:t>מה הקשר בין המשורר לירושלים ולמלחמות ישראל?</a:t>
            </a:r>
            <a:endParaRPr lang="en-US"/>
          </a:p>
        </p:txBody>
      </p:sp>
      <p:pic>
        <p:nvPicPr>
          <p:cNvPr id="11" name="07 אור וירושלים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11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13389</TotalTime>
  <Words>268</Words>
  <Application>Microsoft Office PowerPoint</Application>
  <PresentationFormat>‫הצגה על המסך (4:3)</PresentationFormat>
  <Paragraphs>60</Paragraphs>
  <Slides>8</Slides>
  <Notes>0</Notes>
  <HiddenSlides>0</HiddenSlides>
  <MMClips>5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עיצוב ברירת מחדל</vt:lpstr>
      <vt:lpstr>צפון</vt:lpstr>
      <vt:lpstr>שקופית 2</vt:lpstr>
      <vt:lpstr>שקופית 3</vt:lpstr>
      <vt:lpstr>שקופית 4</vt:lpstr>
      <vt:lpstr>נגב</vt:lpstr>
      <vt:lpstr>שקופית 6</vt:lpstr>
      <vt:lpstr>ירושלים</vt:lpstr>
      <vt:lpstr>שקופית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onefamily</dc:creator>
  <cp:lastModifiedBy>fridman</cp:lastModifiedBy>
  <cp:revision>112</cp:revision>
  <dcterms:created xsi:type="dcterms:W3CDTF">2009-12-12T20:37:39Z</dcterms:created>
  <dcterms:modified xsi:type="dcterms:W3CDTF">2022-07-10T20:11:20Z</dcterms:modified>
</cp:coreProperties>
</file>